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4" r:id="rId18"/>
    <p:sldId id="272" r:id="rId19"/>
    <p:sldId id="274" r:id="rId20"/>
    <p:sldId id="285" r:id="rId21"/>
    <p:sldId id="273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484" r:id="rId30"/>
    <p:sldId id="286" r:id="rId31"/>
    <p:sldId id="283" r:id="rId32"/>
    <p:sldId id="282" r:id="rId33"/>
    <p:sldId id="289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4B335-19CF-6F48-B043-B60815B55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267897-98C3-BF4F-8538-BDFF3CDC6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64EC02-1B8C-534D-93CF-FA0F4F49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390E-3372-ED4F-8DAF-64E352146644}" type="datetimeFigureOut">
              <a:rPr kumimoji="1" lang="zh-CN" altLang="en-US" smtClean="0"/>
              <a:t>2021/1/7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DCC50E-2457-6D48-AA95-8867186C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8187F3-C22F-C747-BE42-01C1AC90F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4A27-1B6C-5144-B64A-D44C77388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042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554C0F-F575-A945-A468-D8AD4A25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7C0A8B-6826-F84A-82A3-23530AC99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12AAB0-D28C-5E45-8DD5-094B5C48E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390E-3372-ED4F-8DAF-64E352146644}" type="datetimeFigureOut">
              <a:rPr kumimoji="1" lang="zh-CN" altLang="en-US" smtClean="0"/>
              <a:t>2021/1/7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DA27F8-9919-FD42-8879-CCFA933F6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5B3342-75B8-0C46-BFDD-623FCAB91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4A27-1B6C-5144-B64A-D44C77388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3497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542AB97-1B67-944A-B074-BC7AA162F0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43F58A-D86D-264E-9ECB-04D064D1F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128B57-29C0-504D-8685-A14296E88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390E-3372-ED4F-8DAF-64E352146644}" type="datetimeFigureOut">
              <a:rPr kumimoji="1" lang="zh-CN" altLang="en-US" smtClean="0"/>
              <a:t>2021/1/7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CA2363-BD9F-DA44-9FAA-68B408D35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B1F7C8-CF26-6540-AD19-E681ABE5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4A27-1B6C-5144-B64A-D44C77388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236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26FB7-403C-354A-BF2B-D210709A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8C3C71-4D8D-8F49-8C35-DABCC686C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B9E24C-EF29-4846-9CCC-7B6EC517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390E-3372-ED4F-8DAF-64E352146644}" type="datetimeFigureOut">
              <a:rPr kumimoji="1" lang="zh-CN" altLang="en-US" smtClean="0"/>
              <a:t>2021/1/7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D45B3A-0A49-5C40-9A85-1B9EE47B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596FC-4E97-5049-B462-5E66D0720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4A27-1B6C-5144-B64A-D44C77388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4379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BED3D-F0F9-264A-A5C3-A70AD4137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BA79F8-575A-1A4A-B3C6-324DACE6E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D4E2A3-D5D2-A749-A044-103821A29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390E-3372-ED4F-8DAF-64E352146644}" type="datetimeFigureOut">
              <a:rPr kumimoji="1" lang="zh-CN" altLang="en-US" smtClean="0"/>
              <a:t>2021/1/7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958363-0352-914A-AAF4-EA79104DF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4625E8-9450-654B-BFD0-8484C9F7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4A27-1B6C-5144-B64A-D44C77388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570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5FEED-771E-114B-9F6D-8B04C99E7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30E909-555F-444C-90F7-091879F1D7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C7E201-945F-F34C-8808-F1B38A292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208A7A-5DD3-2A4B-8985-79DBFFFF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390E-3372-ED4F-8DAF-64E352146644}" type="datetimeFigureOut">
              <a:rPr kumimoji="1" lang="zh-CN" altLang="en-US" smtClean="0"/>
              <a:t>2021/1/7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650C91-ED09-8B4B-8CC3-5DA4789B9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22003E-C990-414F-91B6-CFA479E0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4A27-1B6C-5144-B64A-D44C77388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87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BBDA0-6177-D84E-8377-D3D1A2271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5F1D3C-F8B5-8148-99A6-75CC11B4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9CB2FE-B6AE-754D-AFFC-44C377684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A2313F-BA51-D242-AE69-319F0FE4A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B7D114-230F-1D45-8500-DAFD15222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A81B561-3619-4F42-AAE8-16F2723A2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390E-3372-ED4F-8DAF-64E352146644}" type="datetimeFigureOut">
              <a:rPr kumimoji="1" lang="zh-CN" altLang="en-US" smtClean="0"/>
              <a:t>2021/1/7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C20C0B9-C76A-614B-8799-05FBA8BA9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1C3AAFD-C8C5-5045-9CBE-E7472FF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4A27-1B6C-5144-B64A-D44C77388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457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A7ADF-8450-FC4B-8F7A-68607A1B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2C97E9-C946-3E43-9147-545FC929D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390E-3372-ED4F-8DAF-64E352146644}" type="datetimeFigureOut">
              <a:rPr kumimoji="1" lang="zh-CN" altLang="en-US" smtClean="0"/>
              <a:t>2021/1/7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98C043-915B-1241-A536-C81BE0381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EA3FF5-308F-F940-B4D1-2EE0B2A0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4A27-1B6C-5144-B64A-D44C77388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842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550BE86-B50E-E04F-9259-E74F53361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390E-3372-ED4F-8DAF-64E352146644}" type="datetimeFigureOut">
              <a:rPr kumimoji="1" lang="zh-CN" altLang="en-US" smtClean="0"/>
              <a:t>2021/1/7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7DBBDF-F256-E347-92B2-D61F66C49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C53EBB-466D-634C-83B3-48D986975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4A27-1B6C-5144-B64A-D44C77388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452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EADAC-7A7E-284B-B977-6DD66102C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52D01D-D405-0244-B80E-B6ABE1E34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A95B64-2D4F-C341-B645-A987BF737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7825E5-7FAC-BF4D-A656-93B6EC9CB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390E-3372-ED4F-8DAF-64E352146644}" type="datetimeFigureOut">
              <a:rPr kumimoji="1" lang="zh-CN" altLang="en-US" smtClean="0"/>
              <a:t>2021/1/7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561166-2981-A84A-83E1-7F99FB6F7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8455D-8B48-004B-872D-743F67CF5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4A27-1B6C-5144-B64A-D44C77388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5404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9CFD0C-5EAE-2B46-BF87-4E4486F0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E6D15E1-9C0D-3F4E-A2B7-4CD60D9A02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3A1EA2-28DF-1546-98DF-D9FE531C8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21AA13-B43A-9148-91E2-86625A262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390E-3372-ED4F-8DAF-64E352146644}" type="datetimeFigureOut">
              <a:rPr kumimoji="1" lang="zh-CN" altLang="en-US" smtClean="0"/>
              <a:t>2021/1/7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3CD01F-7BF1-4D4D-B684-B2A239940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F0EB81-F681-1A4C-8237-FF8107412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4A27-1B6C-5144-B64A-D44C77388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678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7F44A55-C660-B042-8106-2337EE90A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DFA3E4-235C-774E-8ADE-8726AD5BD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95D435-69FD-F24F-94D8-E2DD7F33A2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D390E-3372-ED4F-8DAF-64E352146644}" type="datetimeFigureOut">
              <a:rPr kumimoji="1" lang="zh-CN" altLang="en-US" smtClean="0"/>
              <a:t>2021/1/7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021481-095E-5D40-9FE0-1B11D83970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88FDE1-AB12-2946-B147-25C107957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04A27-1B6C-5144-B64A-D44C77388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62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92EA1-FCCA-AD4D-BB27-F8B21ADA21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/>
              <a:t>ics</a:t>
            </a:r>
            <a:r>
              <a:rPr kumimoji="1" lang="zh-CN" altLang="en-US" dirty="0"/>
              <a:t>第二部分期末复习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953F9F-1859-1D49-9FC2-25A2E61C64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1900012901</a:t>
            </a:r>
            <a:r>
              <a:rPr kumimoji="1" lang="zh-CN" altLang="en-US" dirty="0"/>
              <a:t> 王泽州</a:t>
            </a:r>
          </a:p>
        </p:txBody>
      </p:sp>
    </p:spTree>
    <p:extLst>
      <p:ext uri="{BB962C8B-B14F-4D97-AF65-F5344CB8AC3E}">
        <p14:creationId xmlns:p14="http://schemas.microsoft.com/office/powerpoint/2010/main" val="3612075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EDD57-1FA1-2944-A4D6-1B129E8F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重定位条目</a:t>
            </a:r>
          </a:p>
        </p:txBody>
      </p:sp>
      <p:pic>
        <p:nvPicPr>
          <p:cNvPr id="5" name="内容占位符 4" descr="文本, 信件&#10;&#10;描述已自动生成">
            <a:extLst>
              <a:ext uri="{FF2B5EF4-FFF2-40B4-BE49-F238E27FC236}">
                <a16:creationId xmlns:a16="http://schemas.microsoft.com/office/drawing/2014/main" id="{BB0997DE-E324-AE46-A902-755E0E943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30754"/>
            <a:ext cx="6588211" cy="2017275"/>
          </a:xfr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F5A1117B-957F-9A45-B3FE-6A47038F9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48029"/>
            <a:ext cx="6985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72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240AB-64C7-A349-BE08-93D50762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可执行目标文件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F0098B-1316-3646-AE8D-33CF3AFAD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不需要任何</a:t>
            </a:r>
            <a:r>
              <a:rPr kumimoji="1" lang="en-US" altLang="zh-CN" dirty="0" err="1"/>
              <a:t>rel</a:t>
            </a:r>
            <a:r>
              <a:rPr kumimoji="1" lang="zh-CN" altLang="en-US" dirty="0"/>
              <a:t>节，新增加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init</a:t>
            </a:r>
            <a:r>
              <a:rPr kumimoji="1" lang="zh-CN" altLang="en-US" dirty="0"/>
              <a:t>节作为程序的初始化代码。</a:t>
            </a:r>
            <a:endParaRPr kumimoji="1" lang="en-US" altLang="zh-CN" dirty="0"/>
          </a:p>
          <a:p>
            <a:r>
              <a:rPr kumimoji="1" lang="en-US" altLang="zh-CN" dirty="0" err="1"/>
              <a:t>Vaddr</a:t>
            </a:r>
            <a:r>
              <a:rPr kumimoji="1" lang="en-US" altLang="zh-CN" dirty="0"/>
              <a:t> mod align = off mod align</a:t>
            </a:r>
            <a:r>
              <a:rPr kumimoji="1" lang="zh-CN" altLang="en-US" dirty="0"/>
              <a:t> 保证处于同一个页中</a:t>
            </a:r>
          </a:p>
        </p:txBody>
      </p:sp>
      <p:pic>
        <p:nvPicPr>
          <p:cNvPr id="5" name="图片 4" descr="文本&#10;&#10;中度可信度描述已自动生成">
            <a:extLst>
              <a:ext uri="{FF2B5EF4-FFF2-40B4-BE49-F238E27FC236}">
                <a16:creationId xmlns:a16="http://schemas.microsoft.com/office/drawing/2014/main" id="{F7F2BB1E-6F64-0348-9901-B51303070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3391"/>
            <a:ext cx="73787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12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3757C-1EF4-524A-A619-552167911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异常控制流</a:t>
            </a:r>
            <a:r>
              <a:rPr kumimoji="1" lang="en-US" altLang="zh-CN"/>
              <a:t>exception</a:t>
            </a:r>
            <a:r>
              <a:rPr kumimoji="1" lang="zh-CN" altLang="en-US"/>
              <a:t> </a:t>
            </a:r>
            <a:r>
              <a:rPr kumimoji="1" lang="en-US" altLang="zh-CN"/>
              <a:t>control</a:t>
            </a:r>
            <a:r>
              <a:rPr kumimoji="1" lang="zh-CN" altLang="en-US"/>
              <a:t> </a:t>
            </a:r>
            <a:r>
              <a:rPr kumimoji="1" lang="en-US" altLang="zh-CN"/>
              <a:t>flow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94ECBB-05C6-2A4C-9FFA-6DDF0F8A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要求对系统的状态变化作出反应，系统状态不被内部程序变量捕获，而且也不一定要和程序的执行相关。</a:t>
            </a:r>
            <a:endParaRPr kumimoji="1" lang="en-US" altLang="zh-CN" dirty="0"/>
          </a:p>
          <a:p>
            <a:r>
              <a:rPr kumimoji="1" lang="zh-CN" altLang="en-US" dirty="0"/>
              <a:t>异常处理程序结束后的三种情况：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返回给当前指令</a:t>
            </a:r>
            <a:r>
              <a:rPr kumimoji="1" lang="en-US" altLang="zh-CN" dirty="0" err="1"/>
              <a:t>Icurr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返回给</a:t>
            </a:r>
            <a:r>
              <a:rPr kumimoji="1" lang="en-US" altLang="zh-CN" dirty="0" err="1"/>
              <a:t>Inext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终止该程序</a:t>
            </a:r>
          </a:p>
        </p:txBody>
      </p:sp>
      <p:pic>
        <p:nvPicPr>
          <p:cNvPr id="5" name="图片 4" descr="图示, 示意图&#10;&#10;描述已自动生成">
            <a:extLst>
              <a:ext uri="{FF2B5EF4-FFF2-40B4-BE49-F238E27FC236}">
                <a16:creationId xmlns:a16="http://schemas.microsoft.com/office/drawing/2014/main" id="{081AD56B-61FA-BA4C-B4A3-B2DAA36AE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2947505"/>
            <a:ext cx="39878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83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6A1C5-08CD-C14E-B365-3FE66D4A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异常处理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5F5DB-FDA7-8141-BFAB-0FB242E06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每种类型的异常都对应唯一的非负整数异常号，在</a:t>
            </a:r>
            <a:r>
              <a:rPr kumimoji="1" lang="en-US" altLang="zh-CN" dirty="0"/>
              <a:t>x86-64</a:t>
            </a:r>
            <a:r>
              <a:rPr kumimoji="1" lang="zh-CN" altLang="en-US" dirty="0"/>
              <a:t>中有</a:t>
            </a:r>
            <a:r>
              <a:rPr kumimoji="1" lang="en-US" altLang="zh-CN" dirty="0"/>
              <a:t>256</a:t>
            </a:r>
            <a:r>
              <a:rPr kumimoji="1" lang="zh-CN" altLang="en-US" dirty="0"/>
              <a:t>种异常类型，</a:t>
            </a:r>
            <a:r>
              <a:rPr kumimoji="1" lang="en-US" altLang="zh-CN" dirty="0"/>
              <a:t>0-31</a:t>
            </a:r>
            <a:r>
              <a:rPr kumimoji="1" lang="zh-CN" altLang="en-US" dirty="0"/>
              <a:t>是</a:t>
            </a:r>
            <a:r>
              <a:rPr kumimoji="1" lang="en-US" altLang="zh-CN" dirty="0"/>
              <a:t>Intel</a:t>
            </a:r>
            <a:r>
              <a:rPr kumimoji="1" lang="zh-CN" altLang="en-US" dirty="0"/>
              <a:t>架构师定义的异常，任何</a:t>
            </a:r>
            <a:r>
              <a:rPr kumimoji="1" lang="en-US" altLang="zh-CN" dirty="0"/>
              <a:t>x86-64</a:t>
            </a:r>
            <a:r>
              <a:rPr kumimoji="1" lang="zh-CN" altLang="en-US" dirty="0"/>
              <a:t>系统都一样，</a:t>
            </a:r>
            <a:r>
              <a:rPr kumimoji="1" lang="en-US" altLang="zh-CN" dirty="0"/>
              <a:t>32-255</a:t>
            </a:r>
            <a:r>
              <a:rPr kumimoji="1" lang="zh-CN" altLang="en-US" dirty="0"/>
              <a:t>是对应操作系统定义的中断和陷阱。</a:t>
            </a:r>
            <a:endParaRPr kumimoji="1" lang="en-US" altLang="zh-CN" dirty="0"/>
          </a:p>
          <a:p>
            <a:r>
              <a:rPr kumimoji="1" lang="zh-CN" altLang="en-US" dirty="0"/>
              <a:t>监测到异常号</a:t>
            </a:r>
            <a:r>
              <a:rPr kumimoji="1" lang="en-US" altLang="zh-CN" dirty="0"/>
              <a:t>k</a:t>
            </a:r>
            <a:r>
              <a:rPr kumimoji="1" lang="zh-CN" altLang="en-US" dirty="0"/>
              <a:t>后通过间接过程调用跳转到相应的处理程序。</a:t>
            </a:r>
            <a:endParaRPr kumimoji="1" lang="en-US" altLang="zh-CN" dirty="0"/>
          </a:p>
          <a:p>
            <a:r>
              <a:rPr kumimoji="1" lang="zh-CN" altLang="en-US" dirty="0"/>
              <a:t>异常的类别略过。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C10DCC38-F579-F043-B4E9-6F29F426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861" y="3686175"/>
            <a:ext cx="37338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12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F3E66-9E57-F340-A9AA-3A1716FC7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CBEB58-858F-924B-AE2E-EE70E8FA7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一个执行中的程序的实例。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好像我们的程序独占地使用处理器。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好像我们的程序独占的使用内存系统。</a:t>
            </a:r>
            <a:endParaRPr kumimoji="1" lang="en-US" altLang="zh-CN" dirty="0"/>
          </a:p>
          <a:p>
            <a:r>
              <a:rPr kumimoji="1" lang="zh-CN" altLang="en-US" dirty="0"/>
              <a:t>部分机制通过虚拟内存保证，例如虚拟内存保证每个进程的地址空间不被其他进程破坏。</a:t>
            </a:r>
            <a:endParaRPr kumimoji="1" lang="en-US" altLang="zh-CN" dirty="0"/>
          </a:p>
          <a:p>
            <a:r>
              <a:rPr kumimoji="1" lang="zh-CN" altLang="en-US" dirty="0"/>
              <a:t>程序的可执行目标文件中指令对应</a:t>
            </a:r>
            <a:r>
              <a:rPr kumimoji="1" lang="en-US" altLang="zh-CN" dirty="0"/>
              <a:t>PC</a:t>
            </a:r>
            <a:r>
              <a:rPr kumimoji="1" lang="zh-CN" altLang="en-US" dirty="0"/>
              <a:t>值的序列称为逻辑控制流。</a:t>
            </a:r>
            <a:endParaRPr kumimoji="1" lang="en-US" altLang="zh-CN" dirty="0"/>
          </a:p>
          <a:p>
            <a:r>
              <a:rPr kumimoji="1" lang="zh-CN" altLang="en-US" dirty="0"/>
              <a:t>多个流在时间上重叠称为并发</a:t>
            </a:r>
            <a:r>
              <a:rPr kumimoji="1" lang="en-US" altLang="zh-CN" dirty="0"/>
              <a:t>(</a:t>
            </a:r>
            <a:r>
              <a:rPr kumimoji="1" lang="zh-CN" altLang="en-US" dirty="0"/>
              <a:t>只要在时间上重叠即可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，特殊地两个流运行在不同的核或计算机上称为并行。</a:t>
            </a:r>
          </a:p>
        </p:txBody>
      </p:sp>
    </p:spTree>
    <p:extLst>
      <p:ext uri="{BB962C8B-B14F-4D97-AF65-F5344CB8AC3E}">
        <p14:creationId xmlns:p14="http://schemas.microsoft.com/office/powerpoint/2010/main" val="18855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3EEB8ED6-9142-4A11-B029-18DDE98C4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364D0B5-7EA1-5848-BDA7-DC94977A4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88784"/>
          </a:xfrm>
        </p:spPr>
        <p:txBody>
          <a:bodyPr>
            <a:normAutofit/>
          </a:bodyPr>
          <a:lstStyle/>
          <a:p>
            <a:r>
              <a:rPr kumimoji="1" lang="zh-CN" altLang="en-US" sz="4000"/>
              <a:t>上下文切换</a:t>
            </a:r>
          </a:p>
        </p:txBody>
      </p:sp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EA4EBCB4-5EF7-274C-A88C-0B1D83271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71" r="14362" b="-1"/>
          <a:stretch/>
        </p:blipFill>
        <p:spPr>
          <a:xfrm>
            <a:off x="838200" y="1825625"/>
            <a:ext cx="6151651" cy="4303465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FB718A-FCFF-5F4E-A90F-7764B8AE0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825625"/>
            <a:ext cx="3800856" cy="4303464"/>
          </a:xfrm>
        </p:spPr>
        <p:txBody>
          <a:bodyPr>
            <a:normAutofit/>
          </a:bodyPr>
          <a:lstStyle/>
          <a:p>
            <a:r>
              <a:rPr kumimoji="1" lang="zh-CN" altLang="en-US" sz="2000"/>
              <a:t>内核为每个进程维护一个上下文。上下文是一个进程重启所需要的所有状态。包括寄存器，</a:t>
            </a:r>
            <a:r>
              <a:rPr kumimoji="1" lang="en-US" altLang="zh-CN" sz="2000"/>
              <a:t>PC</a:t>
            </a:r>
            <a:r>
              <a:rPr kumimoji="1" lang="zh-CN" altLang="en-US" sz="2000"/>
              <a:t>，用户栈内核栈，地址空间的页表以及已打开文件表。</a:t>
            </a:r>
            <a:endParaRPr kumimoji="1" lang="en-US" altLang="zh-CN" sz="2000"/>
          </a:p>
          <a:p>
            <a:r>
              <a:rPr kumimoji="1" lang="zh-CN" altLang="en-US" sz="2000"/>
              <a:t>上下文切换：</a:t>
            </a:r>
            <a:endParaRPr kumimoji="1" lang="en-US" altLang="zh-CN" sz="2000"/>
          </a:p>
          <a:p>
            <a:pPr lvl="1"/>
            <a:r>
              <a:rPr kumimoji="1" lang="zh-CN" altLang="en-US" sz="2000"/>
              <a:t>保存当前进程的上下文</a:t>
            </a:r>
            <a:endParaRPr kumimoji="1" lang="en-US" altLang="zh-CN" sz="2000"/>
          </a:p>
          <a:p>
            <a:pPr lvl="1"/>
            <a:r>
              <a:rPr kumimoji="1" lang="zh-CN" altLang="en-US" sz="2000"/>
              <a:t>恢复某个之前被抢占的进程的保存上下文</a:t>
            </a:r>
            <a:endParaRPr kumimoji="1" lang="en-US" altLang="zh-CN" sz="2000"/>
          </a:p>
          <a:p>
            <a:pPr lvl="1"/>
            <a:r>
              <a:rPr kumimoji="1" lang="zh-CN" altLang="en-US" sz="2000"/>
              <a:t>控制转移给新恢复的进程</a:t>
            </a:r>
            <a:endParaRPr kumimoji="1" lang="en-US" altLang="zh-CN" sz="2000"/>
          </a:p>
          <a:p>
            <a:r>
              <a:rPr kumimoji="1" lang="zh-CN" altLang="en-US" sz="2000"/>
              <a:t>注意：所有的系统都具有周期性中断机制。</a:t>
            </a:r>
          </a:p>
        </p:txBody>
      </p:sp>
    </p:spTree>
    <p:extLst>
      <p:ext uri="{BB962C8B-B14F-4D97-AF65-F5344CB8AC3E}">
        <p14:creationId xmlns:p14="http://schemas.microsoft.com/office/powerpoint/2010/main" val="3100945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FCF42-8D20-EE48-B154-57E43DA5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信号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660786-C721-5444-9CB1-1680B18E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5270" cy="4351338"/>
          </a:xfrm>
        </p:spPr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信号，允许进程和内核中断其他进程。</a:t>
            </a:r>
            <a:endParaRPr kumimoji="1" lang="en-US" altLang="zh-CN" dirty="0"/>
          </a:p>
          <a:p>
            <a:r>
              <a:rPr kumimoji="1" lang="zh-CN" altLang="en-US" dirty="0"/>
              <a:t>图中的知识需要仔细研究，比如</a:t>
            </a:r>
            <a:r>
              <a:rPr kumimoji="1" lang="en-US" altLang="zh-CN" dirty="0"/>
              <a:t>(2)</a:t>
            </a:r>
            <a:r>
              <a:rPr kumimoji="1" lang="zh-CN" altLang="en-US" dirty="0"/>
              <a:t>在往年题中就考过。</a:t>
            </a:r>
            <a:endParaRPr kumimoji="1" lang="en-US" altLang="zh-CN" dirty="0"/>
          </a:p>
          <a:p>
            <a:r>
              <a:rPr kumimoji="1" lang="zh-CN" altLang="en-US" dirty="0"/>
              <a:t>发送信号</a:t>
            </a:r>
            <a:r>
              <a:rPr kumimoji="1" lang="en-US" altLang="zh-CN" dirty="0"/>
              <a:t>kill</a:t>
            </a:r>
            <a:r>
              <a:rPr kumimoji="1" lang="zh-CN" altLang="en-US" dirty="0"/>
              <a:t>，屏蔽信号</a:t>
            </a:r>
            <a:r>
              <a:rPr kumimoji="1" lang="en-US" altLang="zh-CN" dirty="0" err="1"/>
              <a:t>sigprocmask</a:t>
            </a:r>
            <a:r>
              <a:rPr kumimoji="1" lang="zh-CN" altLang="en-US" dirty="0"/>
              <a:t>，信号处理程序</a:t>
            </a:r>
            <a:r>
              <a:rPr kumimoji="1" lang="en-US" altLang="zh-CN" dirty="0"/>
              <a:t>handler</a:t>
            </a:r>
            <a:r>
              <a:rPr kumimoji="1" lang="zh-CN" altLang="en-US" dirty="0"/>
              <a:t>相信大家写完</a:t>
            </a:r>
            <a:r>
              <a:rPr kumimoji="1" lang="en-US" altLang="zh-CN" dirty="0"/>
              <a:t>lab</a:t>
            </a:r>
            <a:r>
              <a:rPr kumimoji="1" lang="zh-CN" altLang="en-US" dirty="0"/>
              <a:t>都很熟悉了，这里就不讲了。</a:t>
            </a:r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86E59CCB-1B0C-504C-9A84-A806E7D6A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166" y="169846"/>
            <a:ext cx="6309104" cy="657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83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06FF7-98DE-C648-BF0A-7DF217F9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非本地跳转</a:t>
            </a:r>
            <a:r>
              <a:rPr kumimoji="1" lang="en-US" altLang="zh-CN" dirty="0"/>
              <a:t> nonlocal jump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C7DA9-8FE5-5749-B030-489CC13B7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非本地跳转通过</a:t>
            </a:r>
            <a:r>
              <a:rPr kumimoji="1" lang="en-US" altLang="zh-CN" dirty="0" err="1"/>
              <a:t>setjmp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longjmp</a:t>
            </a:r>
            <a:r>
              <a:rPr kumimoji="1" lang="zh-CN" altLang="en-US" dirty="0"/>
              <a:t>函数提供。</a:t>
            </a:r>
            <a:r>
              <a:rPr kumimoji="1" lang="zh-CN" altLang="en-US" dirty="0">
                <a:solidFill>
                  <a:srgbClr val="FF0000"/>
                </a:solidFill>
              </a:rPr>
              <a:t>注意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setjmp</a:t>
            </a:r>
            <a:r>
              <a:rPr kumimoji="1" lang="zh-CN" altLang="en-US" dirty="0"/>
              <a:t>返回多次但返回的值不能赋给变量，但可以用在</a:t>
            </a:r>
            <a:r>
              <a:rPr kumimoji="1" lang="en-US" altLang="zh-CN" dirty="0"/>
              <a:t>switch</a:t>
            </a:r>
            <a:r>
              <a:rPr kumimoji="1" lang="zh-CN" altLang="en-US" dirty="0"/>
              <a:t>或条件语句的测试中；</a:t>
            </a:r>
            <a:r>
              <a:rPr kumimoji="1" lang="en-US" altLang="zh-CN" dirty="0" err="1"/>
              <a:t>longjmp</a:t>
            </a:r>
            <a:r>
              <a:rPr kumimoji="1" lang="zh-CN" altLang="en-US" dirty="0"/>
              <a:t>函数被调用一次从不返回。</a:t>
            </a:r>
            <a:endParaRPr kumimoji="1" lang="en-US" altLang="zh-CN" dirty="0"/>
          </a:p>
          <a:p>
            <a:r>
              <a:rPr kumimoji="1" lang="en-US" altLang="zh-CN" dirty="0" err="1"/>
              <a:t>setjmp</a:t>
            </a:r>
            <a:r>
              <a:rPr kumimoji="1" lang="en-US" altLang="zh-CN" dirty="0"/>
              <a:t> </a:t>
            </a:r>
            <a:r>
              <a:rPr kumimoji="1" lang="zh-CN" altLang="en-US" dirty="0"/>
              <a:t>函数在 </a:t>
            </a:r>
            <a:r>
              <a:rPr kumimoji="1" lang="en-US" altLang="zh-CN" dirty="0"/>
              <a:t>env </a:t>
            </a:r>
            <a:r>
              <a:rPr kumimoji="1" lang="zh-CN" altLang="en-US" dirty="0"/>
              <a:t>缓冲区中保存当前调用环境，并返回</a:t>
            </a:r>
            <a:r>
              <a:rPr kumimoji="1" lang="en-US" altLang="zh-CN" dirty="0"/>
              <a:t>0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en-US" altLang="zh-CN" dirty="0" err="1"/>
              <a:t>longjmp</a:t>
            </a:r>
            <a:r>
              <a:rPr kumimoji="1" lang="en-US" altLang="zh-CN" dirty="0"/>
              <a:t> </a:t>
            </a:r>
            <a:r>
              <a:rPr kumimoji="1" lang="zh-CN" altLang="en-US" dirty="0"/>
              <a:t>函数从 </a:t>
            </a:r>
            <a:r>
              <a:rPr kumimoji="1" lang="en-US" altLang="zh-CN" dirty="0"/>
              <a:t>env </a:t>
            </a:r>
            <a:r>
              <a:rPr kumimoji="1" lang="zh-CN" altLang="en-US" dirty="0"/>
              <a:t>缓冲区中恢复调用环境，触发最近一次初始化 </a:t>
            </a:r>
            <a:r>
              <a:rPr kumimoji="1" lang="en-US" altLang="zh-CN" dirty="0"/>
              <a:t>env </a:t>
            </a:r>
            <a:r>
              <a:rPr kumimoji="1" lang="zh-CN" altLang="en-US" dirty="0"/>
              <a:t>的 </a:t>
            </a:r>
            <a:r>
              <a:rPr kumimoji="1" lang="en-US" altLang="zh-CN" dirty="0" err="1"/>
              <a:t>setjmp</a:t>
            </a:r>
            <a:r>
              <a:rPr kumimoji="1" lang="en-US" altLang="zh-CN" dirty="0"/>
              <a:t> </a:t>
            </a:r>
            <a:r>
              <a:rPr kumimoji="1" lang="zh-CN" altLang="en-US" dirty="0"/>
              <a:t>调用的返回。然后 </a:t>
            </a:r>
            <a:r>
              <a:rPr kumimoji="1" lang="en-US" altLang="zh-CN" dirty="0" err="1"/>
              <a:t>setjmp</a:t>
            </a:r>
            <a:r>
              <a:rPr kumimoji="1" lang="en-US" altLang="zh-CN" dirty="0"/>
              <a:t> </a:t>
            </a:r>
            <a:r>
              <a:rPr kumimoji="1" lang="zh-CN" altLang="en-US" dirty="0"/>
              <a:t>返回，并带有非零的返回值 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848318-2BD8-5F43-80D5-079B6108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63" y="4748419"/>
            <a:ext cx="3060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01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194511-5F1A-C345-9A27-280F7BAD5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虚拟内存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695434-5CD3-B94B-B828-3926255EC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现代处理器均使用的是虚拟寻址的寻址形式。</a:t>
            </a:r>
            <a:endParaRPr kumimoji="1" lang="en-US" altLang="zh-CN" dirty="0"/>
          </a:p>
          <a:p>
            <a:r>
              <a:rPr kumimoji="1" lang="zh-CN" altLang="en-US" dirty="0"/>
              <a:t>虚拟地址通过</a:t>
            </a:r>
            <a:r>
              <a:rPr kumimoji="1" lang="en-US" altLang="zh-CN" dirty="0" err="1"/>
              <a:t>mmu</a:t>
            </a:r>
            <a:r>
              <a:rPr kumimoji="1" lang="zh-CN" altLang="en-US" dirty="0"/>
              <a:t>内存管理单元进行地址翻译。</a:t>
            </a:r>
            <a:endParaRPr kumimoji="1" lang="en-US" altLang="zh-CN" dirty="0"/>
          </a:p>
          <a:p>
            <a:r>
              <a:rPr kumimoji="1" lang="en-US" altLang="zh-CN" dirty="0"/>
              <a:t>VM</a:t>
            </a:r>
            <a:r>
              <a:rPr kumimoji="1" lang="zh-CN" altLang="en-US" dirty="0"/>
              <a:t>系统将虚拟内存分割为大小固定的虚拟页作为传输单元。</a:t>
            </a:r>
          </a:p>
        </p:txBody>
      </p:sp>
      <p:pic>
        <p:nvPicPr>
          <p:cNvPr id="5" name="图片 4" descr="图示, 示意图&#10;&#10;描述已自动生成">
            <a:extLst>
              <a:ext uri="{FF2B5EF4-FFF2-40B4-BE49-F238E27FC236}">
                <a16:creationId xmlns:a16="http://schemas.microsoft.com/office/drawing/2014/main" id="{A6FE38AE-697B-6D45-820E-AB2A0B672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9182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35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FE321-721E-D546-AD34-DE76BF38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29D9CD-108C-C046-B3BE-9B3C401A4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系统需要确定虚拟页对应的物理页，因此引入页表数据结构。</a:t>
            </a:r>
            <a:endParaRPr kumimoji="1" lang="en-US" altLang="zh-CN" dirty="0"/>
          </a:p>
          <a:p>
            <a:r>
              <a:rPr kumimoji="1" lang="zh-CN" altLang="en-US" dirty="0"/>
              <a:t>类似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页表维护页表条目，其由有效位和物理地址字段构成。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缺页异常：访问虚拟内存的页不在物理内存</a:t>
            </a:r>
            <a:r>
              <a:rPr kumimoji="1" lang="en-US" altLang="zh-CN" dirty="0"/>
              <a:t>(DRAM)</a:t>
            </a:r>
            <a:r>
              <a:rPr kumimoji="1" lang="zh-CN" altLang="en-US" dirty="0"/>
              <a:t>中，调用缺页异常处理程序，选择牺牲页替换，并返回导致异常的指令即可。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现代系统都使用按需页面调度的方法。</a:t>
            </a:r>
          </a:p>
        </p:txBody>
      </p:sp>
    </p:spTree>
    <p:extLst>
      <p:ext uri="{BB962C8B-B14F-4D97-AF65-F5344CB8AC3E}">
        <p14:creationId xmlns:p14="http://schemas.microsoft.com/office/powerpoint/2010/main" val="2508180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4EF0B-88C3-C64F-8FDE-507CE4DFD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Linking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17D970-7FDA-A644-A0A8-28E44D578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链接</a:t>
            </a:r>
            <a:r>
              <a:rPr kumimoji="1" lang="en-US" altLang="zh-CN" dirty="0"/>
              <a:t>(linking)</a:t>
            </a:r>
            <a:r>
              <a:rPr kumimoji="1" lang="zh-CN" altLang="en-US" dirty="0"/>
              <a:t>是将各种代码和数据片段收集并组合成为一个单一文件的过程。链接可以执行于编译时，加载时，运行时。</a:t>
            </a:r>
            <a:endParaRPr kumimoji="1" lang="en-US" altLang="zh-CN" dirty="0"/>
          </a:p>
          <a:p>
            <a:r>
              <a:rPr kumimoji="1" lang="zh-CN" altLang="en-US" dirty="0"/>
              <a:t>书中的讨论基于一个运行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的</a:t>
            </a:r>
            <a:r>
              <a:rPr kumimoji="1" lang="en-US" altLang="zh-CN" dirty="0"/>
              <a:t>x86-64</a:t>
            </a:r>
            <a:r>
              <a:rPr kumimoji="1" lang="zh-CN" altLang="en-US" dirty="0"/>
              <a:t>系统，使用标准的</a:t>
            </a:r>
            <a:r>
              <a:rPr kumimoji="1" lang="en-US" altLang="zh-CN" dirty="0"/>
              <a:t>ELF-64</a:t>
            </a:r>
            <a:r>
              <a:rPr kumimoji="1" lang="zh-CN" altLang="en-US" dirty="0"/>
              <a:t>目标文件格式。现代</a:t>
            </a:r>
            <a:r>
              <a:rPr kumimoji="1" lang="en-US" altLang="zh-CN" dirty="0"/>
              <a:t>x86-64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和</a:t>
            </a:r>
            <a:r>
              <a:rPr kumimoji="1" lang="en-US" altLang="zh-CN" dirty="0"/>
              <a:t>Unix</a:t>
            </a:r>
            <a:r>
              <a:rPr kumimoji="1" lang="zh-CN" altLang="en-US" dirty="0"/>
              <a:t>系统使用可执行可链接格式</a:t>
            </a:r>
            <a:r>
              <a:rPr kumimoji="1" lang="en-US" altLang="zh-CN" dirty="0"/>
              <a:t>(ELF)</a:t>
            </a:r>
            <a:r>
              <a:rPr kumimoji="1" lang="zh-CN" altLang="en-US" dirty="0"/>
              <a:t>，</a:t>
            </a:r>
            <a:r>
              <a:rPr kumimoji="1" lang="en-US" altLang="zh-CN" dirty="0"/>
              <a:t>Windows</a:t>
            </a:r>
            <a:r>
              <a:rPr kumimoji="1" lang="zh-CN" altLang="en-US" dirty="0"/>
              <a:t>使用可移植可执行格式</a:t>
            </a:r>
            <a:r>
              <a:rPr kumimoji="1" lang="en-US" altLang="zh-CN" dirty="0"/>
              <a:t>(PE)</a:t>
            </a:r>
            <a:r>
              <a:rPr kumimoji="1" lang="zh-CN" altLang="en-US" dirty="0"/>
              <a:t>，</a:t>
            </a:r>
            <a:r>
              <a:rPr kumimoji="1" lang="en-US" altLang="zh-CN" dirty="0"/>
              <a:t>MacOS-X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Mach-O</a:t>
            </a:r>
            <a:r>
              <a:rPr kumimoji="1" lang="zh-CN" altLang="en-US" dirty="0"/>
              <a:t>格式。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2084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A7991-5BD4-EE40-873B-83A9BE9C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虚拟内存作为保护内存的工具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6F7F1-1B09-CB40-A95E-F6FC9D195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提供手段控制对内存系统的访问。</a:t>
            </a:r>
            <a:endParaRPr kumimoji="1" lang="en-US" altLang="zh-CN" dirty="0"/>
          </a:p>
          <a:p>
            <a:r>
              <a:rPr kumimoji="1" lang="zh-CN" altLang="en-US" dirty="0"/>
              <a:t>不允许用户进程修改它的只读代码段，不允许读或修改内核中的代码和数据结构，不允许读或写其他进程的私有内存。</a:t>
            </a:r>
            <a:endParaRPr kumimoji="1" lang="en-US" altLang="zh-CN" dirty="0"/>
          </a:p>
          <a:p>
            <a:r>
              <a:rPr kumimoji="1" lang="zh-CN" altLang="en-US" dirty="0"/>
              <a:t>地址翻译需要读</a:t>
            </a:r>
            <a:r>
              <a:rPr kumimoji="1" lang="en-US" altLang="zh-CN" dirty="0"/>
              <a:t>PTE</a:t>
            </a:r>
            <a:r>
              <a:rPr kumimoji="1" lang="zh-CN" altLang="en-US" dirty="0"/>
              <a:t>，故在</a:t>
            </a:r>
            <a:r>
              <a:rPr kumimoji="1" lang="en-US" altLang="zh-CN" dirty="0"/>
              <a:t>PTE</a:t>
            </a:r>
            <a:r>
              <a:rPr kumimoji="1" lang="zh-CN" altLang="en-US" dirty="0"/>
              <a:t>上添加许可位。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8D6EC5-BA26-A147-8111-F95D6718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75977"/>
            <a:ext cx="5520164" cy="29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55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6902B16-D2C6-D846-B704-FEE8F198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kumimoji="1" lang="en-US" altLang="zh-CN" sz="3200"/>
              <a:t>TLB</a:t>
            </a:r>
            <a:r>
              <a:rPr kumimoji="1" lang="zh-CN" altLang="en-US" sz="3200"/>
              <a:t>加速地址翻译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8AD038-F179-6742-8D07-842D5110B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kumimoji="1" lang="en-US" altLang="zh-CN" sz="1800"/>
              <a:t>MMU</a:t>
            </a:r>
            <a:r>
              <a:rPr kumimoji="1" lang="zh-CN" altLang="en-US" sz="1800"/>
              <a:t>中维护关于</a:t>
            </a:r>
            <a:r>
              <a:rPr kumimoji="1" lang="en-US" altLang="zh-CN" sz="1800"/>
              <a:t>PTE</a:t>
            </a:r>
            <a:r>
              <a:rPr kumimoji="1" lang="zh-CN" altLang="en-US" sz="1800"/>
              <a:t>的小缓存，即</a:t>
            </a:r>
            <a:r>
              <a:rPr kumimoji="1" lang="en-US" altLang="zh-CN" sz="1800"/>
              <a:t>TLB</a:t>
            </a:r>
            <a:r>
              <a:rPr kumimoji="1" lang="zh-CN" altLang="en-US" sz="1800"/>
              <a:t>。</a:t>
            </a:r>
            <a:endParaRPr kumimoji="1" lang="en-US" altLang="zh-CN" sz="1800"/>
          </a:p>
          <a:p>
            <a:r>
              <a:rPr kumimoji="1" lang="zh-CN" altLang="en-US" sz="1800"/>
              <a:t>和</a:t>
            </a:r>
            <a:r>
              <a:rPr kumimoji="1" lang="en-US" altLang="zh-CN" sz="1800"/>
              <a:t>cache</a:t>
            </a:r>
            <a:r>
              <a:rPr kumimoji="1" lang="zh-CN" altLang="en-US" sz="1800"/>
              <a:t>的构成非常类似，由组索引和标记位组成。</a:t>
            </a:r>
            <a:endParaRPr kumimoji="1" lang="en-US" altLang="zh-CN" sz="1800"/>
          </a:p>
          <a:p>
            <a:endParaRPr kumimoji="1" lang="zh-CN" altLang="en-US" sz="1800"/>
          </a:p>
        </p:txBody>
      </p:sp>
      <p:pic>
        <p:nvPicPr>
          <p:cNvPr id="7" name="图片 6" descr="图示, 示意图&#10;&#10;描述已自动生成">
            <a:extLst>
              <a:ext uri="{FF2B5EF4-FFF2-40B4-BE49-F238E27FC236}">
                <a16:creationId xmlns:a16="http://schemas.microsoft.com/office/drawing/2014/main" id="{74A3DBC2-9175-E94D-9FC0-90FB83E3B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3" y="3217434"/>
            <a:ext cx="5481509" cy="2507790"/>
          </a:xfrm>
          <a:prstGeom prst="rect">
            <a:avLst/>
          </a:prstGeom>
        </p:spPr>
      </p:pic>
      <p:pic>
        <p:nvPicPr>
          <p:cNvPr id="5" name="图片 4" descr="文本, 信件&#10;&#10;中度可信度描述已自动生成">
            <a:extLst>
              <a:ext uri="{FF2B5EF4-FFF2-40B4-BE49-F238E27FC236}">
                <a16:creationId xmlns:a16="http://schemas.microsoft.com/office/drawing/2014/main" id="{E4775C8B-D42A-904E-9725-06B5DF23B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3622155"/>
            <a:ext cx="5523082" cy="169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56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5B686-EBFF-1E4E-AC09-2FFC97C4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多级页表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E5BD80-6DA7-2E48-A68D-FCB5C8E55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假设一个页表大小为</a:t>
            </a:r>
            <a:r>
              <a:rPr kumimoji="1" lang="en-US" altLang="zh-CN" dirty="0"/>
              <a:t>4k</a:t>
            </a:r>
            <a:r>
              <a:rPr kumimoji="1" lang="zh-CN" altLang="en-US" dirty="0"/>
              <a:t>，但在</a:t>
            </a:r>
            <a:r>
              <a:rPr kumimoji="1" lang="en-US" altLang="zh-CN" dirty="0"/>
              <a:t>64</a:t>
            </a:r>
            <a:r>
              <a:rPr kumimoji="1" lang="zh-CN" altLang="en-US" dirty="0"/>
              <a:t>位系统中页表占用的空间是不可接受的。压缩页表的方式就为使用层次结构的页表。</a:t>
            </a:r>
            <a:endParaRPr kumimoji="1" lang="en-US" altLang="zh-CN" dirty="0"/>
          </a:p>
          <a:p>
            <a:r>
              <a:rPr kumimoji="1" lang="zh-CN" altLang="en-US" dirty="0"/>
              <a:t>将单层页表的</a:t>
            </a:r>
            <a:r>
              <a:rPr kumimoji="1" lang="en-US" altLang="zh-CN" dirty="0"/>
              <a:t>VPN</a:t>
            </a:r>
            <a:r>
              <a:rPr kumimoji="1" lang="zh-CN" altLang="en-US" dirty="0"/>
              <a:t>分成多段</a:t>
            </a:r>
            <a:r>
              <a:rPr kumimoji="1" lang="en-US" altLang="zh-CN" dirty="0"/>
              <a:t>VPN1…</a:t>
            </a:r>
            <a:r>
              <a:rPr kumimoji="1" lang="en-US" altLang="zh-CN" dirty="0" err="1"/>
              <a:t>VPNk</a:t>
            </a:r>
            <a:r>
              <a:rPr kumimoji="1" lang="zh-CN" altLang="en-US" dirty="0"/>
              <a:t>进行多次索引即可。</a:t>
            </a:r>
          </a:p>
        </p:txBody>
      </p:sp>
      <p:pic>
        <p:nvPicPr>
          <p:cNvPr id="5" name="图片 4" descr="图示, 示意图&#10;&#10;描述已自动生成">
            <a:extLst>
              <a:ext uri="{FF2B5EF4-FFF2-40B4-BE49-F238E27FC236}">
                <a16:creationId xmlns:a16="http://schemas.microsoft.com/office/drawing/2014/main" id="{C53831A7-7E77-2142-B4B1-FF54A096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17863"/>
            <a:ext cx="44831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19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EEB8ED6-9142-4A11-B029-18DDE98C4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ACCB63-C3BC-A84E-A962-446607378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88784"/>
          </a:xfrm>
        </p:spPr>
        <p:txBody>
          <a:bodyPr>
            <a:normAutofit/>
          </a:bodyPr>
          <a:lstStyle/>
          <a:p>
            <a:r>
              <a:rPr kumimoji="1" lang="en-US" altLang="zh-CN" sz="4000"/>
              <a:t>Linux</a:t>
            </a:r>
            <a:r>
              <a:rPr kumimoji="1" lang="zh-CN" altLang="en-US" sz="4000"/>
              <a:t>虚拟内存系统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8E715F9A-6031-6E41-8AC0-656331754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69" r="-1" b="1813"/>
          <a:stretch/>
        </p:blipFill>
        <p:spPr>
          <a:xfrm>
            <a:off x="838200" y="1825625"/>
            <a:ext cx="6151651" cy="4303465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9849F8-98F4-5E4B-BAA5-A3214874A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825625"/>
            <a:ext cx="3800856" cy="4303464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Linux</a:t>
            </a:r>
            <a:r>
              <a:rPr kumimoji="1" lang="zh-CN" altLang="en-US" sz="2000" dirty="0"/>
              <a:t>将虚拟内存组织成一些区域的集合。例如代码段，数据段，堆，共享库段以及用户栈都是不同的区域。不属于某个区域的虚拟页是不存在的，并且不能被进程引用。</a:t>
            </a:r>
            <a:endParaRPr kumimoji="1" lang="en-US" altLang="zh-CN" sz="2000" dirty="0"/>
          </a:p>
          <a:p>
            <a:r>
              <a:rPr kumimoji="1" lang="zh-CN" altLang="en-US" sz="2000" dirty="0"/>
              <a:t>每次访问内存搜索链表检查是否合法。</a:t>
            </a:r>
          </a:p>
        </p:txBody>
      </p:sp>
    </p:spTree>
    <p:extLst>
      <p:ext uri="{BB962C8B-B14F-4D97-AF65-F5344CB8AC3E}">
        <p14:creationId xmlns:p14="http://schemas.microsoft.com/office/powerpoint/2010/main" val="1825436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71454-DE71-0F46-AF23-AF64C99A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内存映射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7046BB-7D93-624E-B50A-81AE26D2A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将一个虚拟内存区域和一个磁盘上的对象关联起来，以初始化这个虚拟内存区域的内容称为内存映射。</a:t>
            </a:r>
            <a:endParaRPr kumimoji="1" lang="en-US" altLang="zh-CN" dirty="0"/>
          </a:p>
          <a:p>
            <a:r>
              <a:rPr kumimoji="1" lang="zh-CN" altLang="en-US" dirty="0"/>
              <a:t>对象分为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文件系统中的普通文件和匿名文件。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匿名文件的作用是用户需要物理内存储存数据，但是并不对应于任何具体文件，内核产生这样二进制零的文件，用户则可以直接通过虚拟内存来操控这段物理内存。例如数组等中间变量。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Linux</a:t>
            </a:r>
            <a:r>
              <a:rPr kumimoji="1" lang="zh-CN" altLang="en-US" dirty="0"/>
              <a:t>提供了</a:t>
            </a:r>
            <a:r>
              <a:rPr kumimoji="1" lang="en-US" altLang="zh-CN" dirty="0" err="1"/>
              <a:t>mmap</a:t>
            </a:r>
            <a:r>
              <a:rPr kumimoji="1" lang="zh-CN" altLang="en-US" dirty="0"/>
              <a:t>函数作为用户级的内存映射。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14020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F0FB0-A63A-0545-8AD5-C892C7256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私有对象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0E5A64-9F26-204B-92B8-034DE6A0E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写时复制的技术：两个进程将一个私有对象映射到他们的虚拟内存的不同区域，但共享这个对象的同一物理副本。每个进程相应私有区域的</a:t>
            </a:r>
            <a:r>
              <a:rPr kumimoji="1" lang="zh-CN" altLang="en-US" dirty="0">
                <a:solidFill>
                  <a:srgbClr val="FF0000"/>
                </a:solidFill>
              </a:rPr>
              <a:t>页表条目</a:t>
            </a:r>
            <a:r>
              <a:rPr kumimoji="1" lang="zh-CN" altLang="en-US" dirty="0"/>
              <a:t>都标记为</a:t>
            </a:r>
            <a:r>
              <a:rPr kumimoji="1" lang="zh-CN" altLang="en-US" dirty="0">
                <a:solidFill>
                  <a:srgbClr val="FF0000"/>
                </a:solidFill>
              </a:rPr>
              <a:t>只读</a:t>
            </a:r>
            <a:r>
              <a:rPr kumimoji="1" lang="zh-CN" altLang="en-US" dirty="0"/>
              <a:t>，并且</a:t>
            </a:r>
            <a:r>
              <a:rPr kumimoji="1" lang="zh-CN" altLang="en-US" dirty="0">
                <a:solidFill>
                  <a:srgbClr val="FF0000"/>
                </a:solidFill>
              </a:rPr>
              <a:t>区域结构被标记为私有的写时复制</a:t>
            </a:r>
            <a:r>
              <a:rPr kumimoji="1" lang="zh-CN" altLang="en-US" dirty="0"/>
              <a:t>。一个进程试图修改后会触发保护故障，在物理内存中创建此页面的副本，更新页表条目并恢复页面的可写权限。</a:t>
            </a:r>
            <a:endParaRPr kumimoji="1" lang="en-US" altLang="zh-CN" dirty="0"/>
          </a:p>
        </p:txBody>
      </p:sp>
      <p:pic>
        <p:nvPicPr>
          <p:cNvPr id="5" name="图片 4" descr="图示, 工程绘图&#10;&#10;描述已自动生成">
            <a:extLst>
              <a:ext uri="{FF2B5EF4-FFF2-40B4-BE49-F238E27FC236}">
                <a16:creationId xmlns:a16="http://schemas.microsoft.com/office/drawing/2014/main" id="{8B901B00-5989-AD42-9071-7B5C6DD9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55519"/>
            <a:ext cx="6205658" cy="296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19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5B6B9-BDB0-FF43-94B9-7D35138A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试卷情况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ECD085-2B55-2147-82CF-40D6D9139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我目前只做了</a:t>
            </a:r>
            <a:r>
              <a:rPr kumimoji="1" lang="en-US" altLang="zh-CN" dirty="0"/>
              <a:t>13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r>
              <a:rPr kumimoji="1" lang="zh-CN" altLang="en-US" dirty="0"/>
              <a:t>年的期末题</a:t>
            </a:r>
            <a:endParaRPr kumimoji="1" lang="en-US" altLang="zh-CN" dirty="0"/>
          </a:p>
          <a:p>
            <a:r>
              <a:rPr kumimoji="1" lang="zh-CN" altLang="en-US" dirty="0"/>
              <a:t>选择题一般有</a:t>
            </a:r>
            <a:r>
              <a:rPr kumimoji="1" lang="en-US" altLang="zh-CN" dirty="0"/>
              <a:t>4-5</a:t>
            </a:r>
            <a:r>
              <a:rPr kumimoji="1" lang="zh-CN" altLang="en-US" dirty="0"/>
              <a:t>道为期中考试之前内容，剩下均为期末内容。</a:t>
            </a:r>
            <a:endParaRPr kumimoji="1" lang="en-US" altLang="zh-CN" dirty="0"/>
          </a:p>
          <a:p>
            <a:r>
              <a:rPr kumimoji="1" lang="zh-CN" altLang="en-US" dirty="0"/>
              <a:t>第一个大题均为期中之前内容，比如汇编和浮点数存储问题。</a:t>
            </a:r>
            <a:endParaRPr kumimoji="1" lang="en-US" altLang="zh-CN" dirty="0"/>
          </a:p>
          <a:p>
            <a:r>
              <a:rPr kumimoji="1" lang="zh-CN" altLang="en-US" dirty="0"/>
              <a:t>并且两场考试都有一道流水线插入寄存器分级的题</a:t>
            </a:r>
            <a:r>
              <a:rPr kumimoji="1" lang="en-US" altLang="zh-CN" dirty="0"/>
              <a:t>(</a:t>
            </a:r>
            <a:r>
              <a:rPr kumimoji="1" lang="zh-CN" altLang="en-US" dirty="0"/>
              <a:t>只要求细心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剩下链接强弱符号，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IO</a:t>
            </a:r>
            <a:r>
              <a:rPr kumimoji="1" lang="zh-CN" altLang="en-US" dirty="0"/>
              <a:t>，信号，网络，信号量</a:t>
            </a:r>
            <a:r>
              <a:rPr kumimoji="1" lang="en-US" altLang="zh-CN" dirty="0"/>
              <a:t>PV</a:t>
            </a:r>
            <a:r>
              <a:rPr kumimoji="1" lang="zh-CN" altLang="en-US" dirty="0"/>
              <a:t>均有一个大题</a:t>
            </a:r>
            <a:r>
              <a:rPr kumimoji="1" lang="en-US" altLang="zh-CN" dirty="0"/>
              <a:t>(13</a:t>
            </a:r>
            <a:r>
              <a:rPr kumimoji="1" lang="zh-CN" altLang="en-US" dirty="0"/>
              <a:t>年可能没有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考察内容个人感觉很细，很容易出现忘记复习的情况。</a:t>
            </a:r>
            <a:endParaRPr kumimoji="1" lang="en-US" altLang="zh-CN" dirty="0"/>
          </a:p>
          <a:p>
            <a:r>
              <a:rPr kumimoji="1" lang="zh-CN" altLang="en-US" dirty="0"/>
              <a:t>个人感觉</a:t>
            </a:r>
            <a:r>
              <a:rPr kumimoji="1" lang="en-US" altLang="zh-CN" dirty="0"/>
              <a:t>14</a:t>
            </a:r>
            <a:r>
              <a:rPr kumimoji="1" lang="zh-CN" altLang="en-US" dirty="0"/>
              <a:t>年比</a:t>
            </a:r>
            <a:r>
              <a:rPr kumimoji="1" lang="en-US" altLang="zh-CN" dirty="0"/>
              <a:t>13</a:t>
            </a:r>
            <a:r>
              <a:rPr kumimoji="1" lang="zh-CN" altLang="en-US" dirty="0"/>
              <a:t>年难很多，我还没有做完。</a:t>
            </a:r>
            <a:endParaRPr kumimoji="1" lang="en-US" altLang="zh-CN" dirty="0"/>
          </a:p>
          <a:p>
            <a:r>
              <a:rPr kumimoji="1" lang="zh-CN" altLang="en-US" dirty="0"/>
              <a:t>网络，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和链接大题和上课见过的形式一样，后面不会说。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1011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2D4CD-C540-6445-BADC-BC74109D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浮点数选择题</a:t>
            </a:r>
          </a:p>
        </p:txBody>
      </p:sp>
      <p:pic>
        <p:nvPicPr>
          <p:cNvPr id="5" name="内容占位符 4" descr="文本&#10;&#10;中度可信度描述已自动生成">
            <a:extLst>
              <a:ext uri="{FF2B5EF4-FFF2-40B4-BE49-F238E27FC236}">
                <a16:creationId xmlns:a16="http://schemas.microsoft.com/office/drawing/2014/main" id="{91453ED0-23DE-FC49-82BD-67E01E90B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1500"/>
            <a:ext cx="9747910" cy="2273300"/>
          </a:xfrm>
        </p:spPr>
      </p:pic>
    </p:spTree>
    <p:extLst>
      <p:ext uri="{BB962C8B-B14F-4D97-AF65-F5344CB8AC3E}">
        <p14:creationId xmlns:p14="http://schemas.microsoft.com/office/powerpoint/2010/main" val="4183366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D03B4-5613-0A48-9FC0-88D343E20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浮点数选择题</a:t>
            </a:r>
          </a:p>
        </p:txBody>
      </p:sp>
      <p:pic>
        <p:nvPicPr>
          <p:cNvPr id="5" name="内容占位符 4" descr="文本, 信件&#10;&#10;描述已自动生成">
            <a:extLst>
              <a:ext uri="{FF2B5EF4-FFF2-40B4-BE49-F238E27FC236}">
                <a16:creationId xmlns:a16="http://schemas.microsoft.com/office/drawing/2014/main" id="{5EB8401E-BC2E-0B46-B6C5-F2B8065BE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345" y="1920501"/>
            <a:ext cx="9173431" cy="3645412"/>
          </a:xfrm>
        </p:spPr>
      </p:pic>
    </p:spTree>
    <p:extLst>
      <p:ext uri="{BB962C8B-B14F-4D97-AF65-F5344CB8AC3E}">
        <p14:creationId xmlns:p14="http://schemas.microsoft.com/office/powerpoint/2010/main" val="1170200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6B74CCD-8E4F-493C-9E45-4D1AE79E4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Linking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D8F612-6C62-4A53-9720-2484E472E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1F88-783B-427F-AEBF-5807090EDC39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E0D8356-3453-4F22-8FFF-26EF791DC37C}"/>
              </a:ext>
            </a:extLst>
          </p:cNvPr>
          <p:cNvSpPr txBox="1"/>
          <p:nvPr/>
        </p:nvSpPr>
        <p:spPr>
          <a:xfrm>
            <a:off x="1866597" y="255603"/>
            <a:ext cx="3843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Bonus 2</a:t>
            </a:r>
            <a:endParaRPr lang="zh-CN" altLang="en-US" sz="32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9CE7A67-A6B6-4813-A6F5-AA9B74ACE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77285"/>
            <a:ext cx="8839200" cy="490343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D39CBC0-E2FF-4CB1-B1ED-1CCE07CA028C}"/>
              </a:ext>
            </a:extLst>
          </p:cNvPr>
          <p:cNvSpPr/>
          <p:nvPr/>
        </p:nvSpPr>
        <p:spPr>
          <a:xfrm>
            <a:off x="4313705" y="4711338"/>
            <a:ext cx="1460079" cy="32221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FA47F5-D585-48AF-8337-5CF8409821CD}"/>
              </a:ext>
            </a:extLst>
          </p:cNvPr>
          <p:cNvSpPr/>
          <p:nvPr/>
        </p:nvSpPr>
        <p:spPr>
          <a:xfrm>
            <a:off x="7460526" y="4711338"/>
            <a:ext cx="1550125" cy="422366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m1.c m2.c</a:t>
            </a:r>
            <a:endParaRPr lang="zh-CN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738BE9-F521-4873-A204-109FB4E06F79}"/>
              </a:ext>
            </a:extLst>
          </p:cNvPr>
          <p:cNvSpPr/>
          <p:nvPr/>
        </p:nvSpPr>
        <p:spPr>
          <a:xfrm>
            <a:off x="6442951" y="5541081"/>
            <a:ext cx="3658993" cy="3651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F7B918A-7CBB-45C1-A38B-8A55B7013E25}"/>
              </a:ext>
            </a:extLst>
          </p:cNvPr>
          <p:cNvSpPr/>
          <p:nvPr/>
        </p:nvSpPr>
        <p:spPr>
          <a:xfrm>
            <a:off x="2050723" y="5223084"/>
            <a:ext cx="3658993" cy="365125"/>
          </a:xfrm>
          <a:prstGeom prst="rect">
            <a:avLst/>
          </a:prstGeom>
          <a:noFill/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83849D-47F6-4933-9077-177CFB2941A8}"/>
              </a:ext>
            </a:extLst>
          </p:cNvPr>
          <p:cNvSpPr txBox="1"/>
          <p:nvPr/>
        </p:nvSpPr>
        <p:spPr>
          <a:xfrm>
            <a:off x="6183086" y="4014933"/>
            <a:ext cx="385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如果再把红框中</a:t>
            </a:r>
            <a:r>
              <a:rPr lang="en-US" altLang="zh-CN" b="1" dirty="0"/>
              <a:t>m1.c  m2.c</a:t>
            </a:r>
            <a:r>
              <a:rPr lang="zh-CN" altLang="en-US" b="1" dirty="0"/>
              <a:t>的顺序反过来呢？（</a:t>
            </a:r>
            <a:r>
              <a:rPr lang="en-US" altLang="zh-CN" b="1" dirty="0"/>
              <a:t>Hint: </a:t>
            </a:r>
            <a:r>
              <a:rPr lang="zh-CN" altLang="en-US" b="1" dirty="0"/>
              <a:t>蓝框是答案）</a:t>
            </a:r>
          </a:p>
        </p:txBody>
      </p:sp>
    </p:spTree>
    <p:extLst>
      <p:ext uri="{BB962C8B-B14F-4D97-AF65-F5344CB8AC3E}">
        <p14:creationId xmlns:p14="http://schemas.microsoft.com/office/powerpoint/2010/main" val="152081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4" grpId="0" animBg="1"/>
      <p:bldP spid="14" grpId="1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4C60A-186E-E44B-B613-C3E94C8C5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静态链接和目标文件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9D3751-07B1-B545-85AB-39625084D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首先明确连接器的任务：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符号解析：目的是将每个符号引用刚好和一个符号定义关联起来。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重定位：修改所有对符号的引用，使指向对应内存位置。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目标文件有三种形式：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可重定位目标文件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可执行目标文件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共享目标文件，特殊地可重定位目标文件，可以在加载或运行时动态得加载进内存并链接。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8633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34546-C97E-DA40-845D-E5C1AE3A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异常</a:t>
            </a:r>
            <a:r>
              <a:rPr kumimoji="1" lang="en-US" altLang="zh-CN" dirty="0"/>
              <a:t>/</a:t>
            </a:r>
            <a:r>
              <a:rPr kumimoji="1" lang="zh-CN" altLang="en-US" dirty="0"/>
              <a:t>信号大题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25D865-7520-AC4E-B453-8EE091203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7774" cy="4351338"/>
          </a:xfrm>
        </p:spPr>
        <p:txBody>
          <a:bodyPr/>
          <a:lstStyle/>
          <a:p>
            <a:r>
              <a:rPr kumimoji="1" lang="zh-CN" altLang="en-US" dirty="0"/>
              <a:t>这是</a:t>
            </a:r>
            <a:r>
              <a:rPr kumimoji="1" lang="en-US" altLang="zh-CN" dirty="0"/>
              <a:t>13</a:t>
            </a:r>
            <a:r>
              <a:rPr kumimoji="1" lang="zh-CN" altLang="en-US" dirty="0"/>
              <a:t>年的</a:t>
            </a:r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</a:p>
          <a:p>
            <a:r>
              <a:rPr kumimoji="1" lang="zh-CN" altLang="en-US" dirty="0"/>
              <a:t>这种题我们只需要完全按照书上讲的把</a:t>
            </a:r>
            <a:r>
              <a:rPr kumimoji="1" lang="en-US" altLang="zh-CN" dirty="0"/>
              <a:t>fork()</a:t>
            </a:r>
            <a:r>
              <a:rPr kumimoji="1" lang="zh-CN" altLang="en-US" dirty="0"/>
              <a:t>的有向图画出来，求所有可能的拓扑序列即可。</a:t>
            </a:r>
            <a:endParaRPr kumimoji="1" lang="en-US" altLang="zh-CN" dirty="0"/>
          </a:p>
          <a:p>
            <a:r>
              <a:rPr kumimoji="1" lang="en-US" altLang="zh-CN" dirty="0"/>
              <a:t>14</a:t>
            </a:r>
            <a:r>
              <a:rPr kumimoji="1" lang="zh-CN" altLang="en-US" dirty="0"/>
              <a:t>年的是结合</a:t>
            </a:r>
            <a:r>
              <a:rPr kumimoji="1" lang="en-US" altLang="zh-CN" dirty="0"/>
              <a:t>IO</a:t>
            </a:r>
            <a:r>
              <a:rPr kumimoji="1" lang="zh-CN" altLang="en-US" dirty="0"/>
              <a:t>考察</a:t>
            </a:r>
            <a:r>
              <a:rPr kumimoji="1" lang="en-US" altLang="zh-CN" dirty="0"/>
              <a:t>fork()</a:t>
            </a:r>
            <a:r>
              <a:rPr kumimoji="1" lang="zh-CN" altLang="en-US" dirty="0"/>
              <a:t>后文件表，更有难度。</a:t>
            </a:r>
          </a:p>
        </p:txBody>
      </p:sp>
      <p:pic>
        <p:nvPicPr>
          <p:cNvPr id="7" name="图片 6" descr="文本, 信件&#10;&#10;描述已自动生成">
            <a:extLst>
              <a:ext uri="{FF2B5EF4-FFF2-40B4-BE49-F238E27FC236}">
                <a16:creationId xmlns:a16="http://schemas.microsoft.com/office/drawing/2014/main" id="{25029542-1F3B-A446-98DF-87A390DE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36712"/>
            <a:ext cx="6102120" cy="63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12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89E62-FE9D-AB4C-BF71-24FF0C387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</a:t>
            </a:r>
            <a:r>
              <a:rPr kumimoji="1" lang="en-US" altLang="zh-CN" dirty="0"/>
              <a:t>IO</a:t>
            </a:r>
            <a:r>
              <a:rPr kumimoji="1" lang="zh-CN" altLang="en-US" dirty="0"/>
              <a:t>大题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7AFA5B5-14C5-6E45-B80A-CA4905219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一眼看上去这是一个很简单的题，但是你发现</a:t>
            </a:r>
            <a:r>
              <a:rPr lang="en-US" altLang="zh-CN" dirty="0"/>
              <a:t>write</a:t>
            </a:r>
            <a:r>
              <a:rPr lang="zh-CN" altLang="en-US" dirty="0"/>
              <a:t>的参数有玄机。</a:t>
            </a:r>
            <a:endParaRPr lang="en-US" altLang="zh-CN" dirty="0"/>
          </a:p>
        </p:txBody>
      </p:sp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9E4695C4-4D7A-E94B-A03C-68C797881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7061"/>
            <a:ext cx="5661454" cy="41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78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39F6A-97AB-1040-BF0B-3CE1EC46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信号量大题</a:t>
            </a:r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F9F9D2F3-0339-7549-8B78-FDE66BA3F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12266"/>
            <a:ext cx="6341076" cy="3442636"/>
          </a:xfrm>
        </p:spPr>
      </p:pic>
      <p:pic>
        <p:nvPicPr>
          <p:cNvPr id="7" name="图片 6" descr="文本&#10;&#10;中度可信度描述已自动生成">
            <a:extLst>
              <a:ext uri="{FF2B5EF4-FFF2-40B4-BE49-F238E27FC236}">
                <a16:creationId xmlns:a16="http://schemas.microsoft.com/office/drawing/2014/main" id="{1A558445-1021-D940-B44B-4B3B2A705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76" y="365125"/>
            <a:ext cx="4625804" cy="5044218"/>
          </a:xfrm>
          <a:prstGeom prst="rect">
            <a:avLst/>
          </a:prstGeom>
        </p:spPr>
      </p:pic>
      <p:pic>
        <p:nvPicPr>
          <p:cNvPr id="9" name="图片 8" descr="文本, 信件&#10;&#10;描述已自动生成">
            <a:extLst>
              <a:ext uri="{FF2B5EF4-FFF2-40B4-BE49-F238E27FC236}">
                <a16:creationId xmlns:a16="http://schemas.microsoft.com/office/drawing/2014/main" id="{5486182B-916A-7A4F-9468-1006F22BA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638" y="4754902"/>
            <a:ext cx="4065372" cy="211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18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BC59B-FB3D-0143-AC18-2680BA42D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9141BE-D943-B846-AC06-25692529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这就是期末复习的内容。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6648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6E592-D846-C548-8A0A-E22A5C0D7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可重定位目标文件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30AD51-C7BA-0649-B55A-FA70BC009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80189" cy="4351338"/>
          </a:xfrm>
        </p:spPr>
        <p:txBody>
          <a:bodyPr/>
          <a:lstStyle/>
          <a:p>
            <a:r>
              <a:rPr kumimoji="1" lang="en-US" altLang="zh-CN" dirty="0"/>
              <a:t>.data</a:t>
            </a:r>
            <a:r>
              <a:rPr kumimoji="1" lang="zh-CN" altLang="en-US" dirty="0"/>
              <a:t>：已初始化的全局和静态变量。</a:t>
            </a:r>
            <a:endParaRPr kumimoji="1" lang="en-US" altLang="zh-CN" dirty="0"/>
          </a:p>
          <a:p>
            <a:r>
              <a:rPr kumimoji="1" lang="en-US" altLang="zh-CN" dirty="0"/>
              <a:t>.</a:t>
            </a:r>
            <a:r>
              <a:rPr kumimoji="1" lang="en-US" altLang="zh-CN" dirty="0" err="1"/>
              <a:t>bss</a:t>
            </a:r>
            <a:r>
              <a:rPr kumimoji="1" lang="zh-CN" altLang="en-US" dirty="0"/>
              <a:t>：未初始化的全局和静态变量，以及初始化为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的全局或静态变量。为了节省空间，在运行时在内存中分配这些变量，初值为</a:t>
            </a:r>
            <a:r>
              <a:rPr kumimoji="1" lang="en-US" altLang="zh-CN" dirty="0"/>
              <a:t>0.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这些节里都不包含局部变量</a:t>
            </a:r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83365C5D-A39A-F849-8264-FB562E450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488" y="1690687"/>
            <a:ext cx="4088928" cy="466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7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61B30-30B4-AA44-A89B-4F5C3405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符号和符号表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FEFD97-94BF-AB4D-8B08-4EAA010A2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每个可重定位目标模块都有一个符号表，有三种不同符号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本模块定义且能被其他模块引用的全局符号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其他模块定义被本模块引用的符号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本模块定义和引用的局部符号</a:t>
            </a:r>
            <a:r>
              <a:rPr kumimoji="1" lang="en-US" altLang="zh-CN" dirty="0"/>
              <a:t>(static)</a:t>
            </a:r>
          </a:p>
          <a:p>
            <a:r>
              <a:rPr kumimoji="1" lang="zh-CN" altLang="en-US" dirty="0"/>
              <a:t>注意</a:t>
            </a:r>
            <a:r>
              <a:rPr kumimoji="1" lang="en-US" altLang="zh-CN" dirty="0"/>
              <a:t>static</a:t>
            </a:r>
            <a:r>
              <a:rPr kumimoji="1" lang="zh-CN" altLang="en-US" dirty="0"/>
              <a:t>变量在</a:t>
            </a:r>
            <a:r>
              <a:rPr kumimoji="1" lang="en-US" altLang="zh-CN" dirty="0"/>
              <a:t>.data</a:t>
            </a:r>
            <a:r>
              <a:rPr kumimoji="1" lang="zh-CN" altLang="en-US" dirty="0"/>
              <a:t>或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bss</a:t>
            </a:r>
            <a:r>
              <a:rPr kumimoji="1" lang="zh-CN" altLang="en-US" dirty="0"/>
              <a:t>中定义为</a:t>
            </a:r>
            <a:r>
              <a:rPr kumimoji="1" lang="en-US" altLang="zh-CN" dirty="0" err="1"/>
              <a:t>namexxx</a:t>
            </a:r>
            <a:r>
              <a:rPr kumimoji="1" lang="en-US" altLang="zh-CN" dirty="0"/>
              <a:t>.</a:t>
            </a:r>
          </a:p>
          <a:p>
            <a:r>
              <a:rPr kumimoji="1" lang="zh-CN" altLang="en-US" dirty="0"/>
              <a:t>每个符号被分配到目标文件的某个节，但有三个特殊的伪节，在节头部表中没有条目，即无法通过节头部表索引。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ABS</a:t>
            </a:r>
            <a:r>
              <a:rPr kumimoji="1" lang="zh-CN" altLang="en-US" dirty="0"/>
              <a:t>：不该被重定位的符号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UNDEF</a:t>
            </a:r>
            <a:r>
              <a:rPr kumimoji="1" lang="zh-CN" altLang="en-US" dirty="0"/>
              <a:t>：未定义的符号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COMMON</a:t>
            </a:r>
            <a:r>
              <a:rPr kumimoji="1" lang="zh-CN" altLang="en-US" dirty="0"/>
              <a:t>：未分配位置的未初始化数据目标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6722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EBF96-2F52-BC4F-8AD3-FFDEFFD1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COMMON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bss</a:t>
            </a:r>
            <a:r>
              <a:rPr kumimoji="1" lang="zh-CN" altLang="en-US" dirty="0"/>
              <a:t>的区别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DEE489-D27B-E548-A464-B4149A37A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现代</a:t>
            </a:r>
            <a:r>
              <a:rPr kumimoji="1" lang="en-US" altLang="zh-CN" dirty="0"/>
              <a:t>GCC</a:t>
            </a:r>
            <a:r>
              <a:rPr kumimoji="1" lang="zh-CN" altLang="en-US" dirty="0"/>
              <a:t>版本的分配规则：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COMMON</a:t>
            </a:r>
            <a:r>
              <a:rPr kumimoji="1" lang="zh-CN" altLang="en-US" dirty="0"/>
              <a:t>：未初始化的全局变量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</a:t>
            </a:r>
            <a:r>
              <a:rPr kumimoji="1" lang="en-US" altLang="zh-CN" dirty="0" err="1"/>
              <a:t>bss</a:t>
            </a:r>
            <a:r>
              <a:rPr kumimoji="1" lang="zh-CN" altLang="en-US" dirty="0"/>
              <a:t>：未初始化的静态变量，初始化为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的全局或静态变量</a:t>
            </a:r>
            <a:endParaRPr kumimoji="1" lang="en-US" altLang="zh-CN" dirty="0"/>
          </a:p>
          <a:p>
            <a:r>
              <a:rPr kumimoji="1" lang="zh-CN" altLang="en-US" dirty="0"/>
              <a:t>对于静态变量其定义唯一，因此直接放在</a:t>
            </a:r>
            <a:r>
              <a:rPr kumimoji="1" lang="en-US" altLang="zh-CN" dirty="0"/>
              <a:t>.data</a:t>
            </a:r>
            <a:r>
              <a:rPr kumimoji="1" lang="zh-CN" altLang="en-US" dirty="0"/>
              <a:t>或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bss</a:t>
            </a:r>
            <a:r>
              <a:rPr kumimoji="1" lang="zh-CN" altLang="en-US" dirty="0"/>
              <a:t>中即可。</a:t>
            </a:r>
            <a:endParaRPr kumimoji="1" lang="en-US" altLang="zh-CN" dirty="0"/>
          </a:p>
          <a:p>
            <a:r>
              <a:rPr kumimoji="1" lang="zh-CN" altLang="en-US" dirty="0"/>
              <a:t>故在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bss</a:t>
            </a:r>
            <a:r>
              <a:rPr kumimoji="1" lang="zh-CN" altLang="en-US" dirty="0"/>
              <a:t>中的全局变量为强符号，理论上只能有至多一个强符号，因此如果不发生错误，此变量最终也在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bss</a:t>
            </a:r>
            <a:r>
              <a:rPr kumimoji="1" lang="zh-CN" altLang="en-US" dirty="0"/>
              <a:t>中。这种分配方式是由符号解析的规则决定的。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661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1C347-7BAB-AC4E-B1EB-70542FBC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符号解析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967F3B-D9B4-E04C-984A-152086628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我们的任务：将每个符号引用和正好一个符号定义关联起来。</a:t>
            </a:r>
            <a:endParaRPr kumimoji="1" lang="en-US" altLang="zh-CN" dirty="0"/>
          </a:p>
          <a:p>
            <a:r>
              <a:rPr kumimoji="1" lang="zh-CN" altLang="en-US" dirty="0"/>
              <a:t>主要考虑全局符号解析问题，因为局部符号必须只有一个定义。</a:t>
            </a:r>
            <a:endParaRPr kumimoji="1" lang="en-US" altLang="zh-CN" dirty="0"/>
          </a:p>
          <a:p>
            <a:r>
              <a:rPr kumimoji="1" lang="zh-CN" altLang="en-US" dirty="0"/>
              <a:t>每个符号分为强或弱。函数和已初始化的全局变量为强符号。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不允许有多个同名的强符号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一个强符号和多个弱符号同名，则选强符号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多个弱符号同名，从中任意选一个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3978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29B241-E841-5648-9C06-9CAD84BDB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静态库链接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305C01-DCFA-364F-8660-B4AF10E89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静态库以存档的特殊文件格式存放在磁盘中，由后缀</a:t>
            </a:r>
            <a:r>
              <a:rPr kumimoji="1" lang="en-US" altLang="zh-CN" dirty="0"/>
              <a:t>.a</a:t>
            </a:r>
            <a:r>
              <a:rPr kumimoji="1" lang="zh-CN" altLang="en-US" dirty="0"/>
              <a:t>标识。</a:t>
            </a:r>
            <a:endParaRPr kumimoji="1" lang="en-US" altLang="zh-CN" dirty="0"/>
          </a:p>
          <a:p>
            <a:r>
              <a:rPr kumimoji="1" lang="zh-CN" altLang="en-US" dirty="0"/>
              <a:t>链接器</a:t>
            </a:r>
            <a:r>
              <a:rPr kumimoji="1" lang="zh-CN" altLang="en-US" dirty="0">
                <a:solidFill>
                  <a:srgbClr val="FF0000"/>
                </a:solidFill>
              </a:rPr>
              <a:t>从左到右</a:t>
            </a:r>
            <a:r>
              <a:rPr kumimoji="1" lang="zh-CN" altLang="en-US" dirty="0"/>
              <a:t>按照在命令行上出现的顺序扫描可重定位目标文件和存档文件，并在扫描过程中维护文件集合</a:t>
            </a:r>
            <a:r>
              <a:rPr kumimoji="1" lang="en-US" altLang="zh-CN" dirty="0"/>
              <a:t>E</a:t>
            </a:r>
            <a:r>
              <a:rPr kumimoji="1" lang="zh-CN" altLang="en-US" dirty="0"/>
              <a:t>，未解析符号集合</a:t>
            </a:r>
            <a:r>
              <a:rPr kumimoji="1" lang="en-US" altLang="zh-CN" dirty="0"/>
              <a:t>U</a:t>
            </a:r>
            <a:r>
              <a:rPr kumimoji="1" lang="zh-CN" altLang="en-US" dirty="0"/>
              <a:t>，已定义符号集合</a:t>
            </a:r>
            <a:r>
              <a:rPr kumimoji="1" lang="en-US" altLang="zh-CN" dirty="0"/>
              <a:t>D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因此库一般放在命令行的结尾。可以在命令行上重复库。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8252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16F6E-FCD3-0948-A9B5-DB8AD2982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重定位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49085C-6C2C-6042-B710-D8D73D5FC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我们的任务：修改所有对符号的引用，使指向对应内存位置。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重定位节和符号定义：链接器将所有相同类型的节合并为同一类型的新的聚合节，并将运行时内存地址赋给每个符号。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重定位节中的符号引用：修改对每个符号的引用使其指向正确的运行时地址。需要用到重定位条目。</a:t>
            </a:r>
            <a:endParaRPr kumimoji="1" lang="en-US" altLang="zh-CN" dirty="0"/>
          </a:p>
          <a:p>
            <a:r>
              <a:rPr kumimoji="1" lang="zh-CN" altLang="en-US" dirty="0"/>
              <a:t>重定位条目：汇编器遇到的最终位置未知的目标引用都会生成一个重定位条目，为链接器提供合并文件修改的信息。根据其意义，代码重定位条目放在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rel.text</a:t>
            </a:r>
            <a:r>
              <a:rPr kumimoji="1" lang="zh-CN" altLang="en-US" dirty="0"/>
              <a:t>中，已初始化数据的重定位条目放在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rel.data</a:t>
            </a:r>
            <a:r>
              <a:rPr kumimoji="1" lang="zh-CN" altLang="en-US" dirty="0"/>
              <a:t>中</a:t>
            </a:r>
            <a:r>
              <a:rPr kumimoji="1" lang="en-US" altLang="zh-CN" dirty="0"/>
              <a:t>(</a:t>
            </a:r>
            <a:r>
              <a:rPr kumimoji="1" lang="zh-CN" altLang="en-US" dirty="0"/>
              <a:t>存储外部变量地址的指针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6094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2163</Words>
  <Application>Microsoft Macintosh PowerPoint</Application>
  <PresentationFormat>宽屏</PresentationFormat>
  <Paragraphs>146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等线</vt:lpstr>
      <vt:lpstr>等线 Light</vt:lpstr>
      <vt:lpstr>Arial</vt:lpstr>
      <vt:lpstr>Calibri</vt:lpstr>
      <vt:lpstr>Courier New</vt:lpstr>
      <vt:lpstr>Office 主题​​</vt:lpstr>
      <vt:lpstr>ics第二部分期末复习</vt:lpstr>
      <vt:lpstr>Linking</vt:lpstr>
      <vt:lpstr>静态链接和目标文件</vt:lpstr>
      <vt:lpstr>可重定位目标文件</vt:lpstr>
      <vt:lpstr>符号和符号表</vt:lpstr>
      <vt:lpstr>COMMON和bss的区别</vt:lpstr>
      <vt:lpstr>符号解析</vt:lpstr>
      <vt:lpstr>静态库链接</vt:lpstr>
      <vt:lpstr>重定位</vt:lpstr>
      <vt:lpstr>重定位条目</vt:lpstr>
      <vt:lpstr>可执行目标文件</vt:lpstr>
      <vt:lpstr>异常控制流exception control flow</vt:lpstr>
      <vt:lpstr>异常处理</vt:lpstr>
      <vt:lpstr>进程</vt:lpstr>
      <vt:lpstr>上下文切换</vt:lpstr>
      <vt:lpstr>信号</vt:lpstr>
      <vt:lpstr>非本地跳转 nonlocal jump</vt:lpstr>
      <vt:lpstr>虚拟内存</vt:lpstr>
      <vt:lpstr>页表</vt:lpstr>
      <vt:lpstr>虚拟内存作为保护内存的工具</vt:lpstr>
      <vt:lpstr>TLB加速地址翻译</vt:lpstr>
      <vt:lpstr>多级页表</vt:lpstr>
      <vt:lpstr>Linux虚拟内存系统</vt:lpstr>
      <vt:lpstr>内存映射</vt:lpstr>
      <vt:lpstr>私有对象</vt:lpstr>
      <vt:lpstr>试卷情况</vt:lpstr>
      <vt:lpstr>浮点数选择题</vt:lpstr>
      <vt:lpstr>浮点数选择题</vt:lpstr>
      <vt:lpstr>PowerPoint 演示文稿</vt:lpstr>
      <vt:lpstr>异常/信号大题</vt:lpstr>
      <vt:lpstr>系统IO大题</vt:lpstr>
      <vt:lpstr>信号量大题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ics第二部分期末复习</dc:title>
  <dc:creator>a34309</dc:creator>
  <cp:lastModifiedBy>a34309</cp:lastModifiedBy>
  <cp:revision>251</cp:revision>
  <dcterms:created xsi:type="dcterms:W3CDTF">2021-01-05T16:31:01Z</dcterms:created>
  <dcterms:modified xsi:type="dcterms:W3CDTF">2021-01-07T10:05:11Z</dcterms:modified>
</cp:coreProperties>
</file>